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mo Bold" charset="1" panose="020B0704020202020204"/>
      <p:regular r:id="rId19"/>
    </p:embeddedFont>
    <p:embeddedFont>
      <p:font typeface="Montserrat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notesMasters/notesMaster1.xml" Type="http://schemas.openxmlformats.org/officeDocument/2006/relationships/notesMaster"/><Relationship Id="rId17" Target="theme/theme2.xml" Type="http://schemas.openxmlformats.org/officeDocument/2006/relationships/theme"/><Relationship Id="rId18" Target="notesSlides/notesSlide1.xml" Type="http://schemas.openxmlformats.org/officeDocument/2006/relationships/notes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notesSlides/notesSlide4.xml" Type="http://schemas.openxmlformats.org/officeDocument/2006/relationships/notesSlide"/><Relationship Id="rId24" Target="notesSlides/notesSlide5.xml" Type="http://schemas.openxmlformats.org/officeDocument/2006/relationships/notesSlide"/><Relationship Id="rId25" Target="notesSlides/notesSlide6.xml" Type="http://schemas.openxmlformats.org/officeDocument/2006/relationships/notesSlide"/><Relationship Id="rId26" Target="notesSlides/notesSlide7.xml" Type="http://schemas.openxmlformats.org/officeDocument/2006/relationships/notesSlide"/><Relationship Id="rId27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37664" y="1477754"/>
            <a:ext cx="9534228" cy="2535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Crowd Detection and Wait-Time Prediction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7664" y="6516179"/>
            <a:ext cx="8780805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project </a:t>
            </a: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explores a real-time crowd detection and wait-time prediction system. This system utilizes the YOLOv8 model for accurate crowd detection and wait-time estimation based on video inputs.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2F4F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5057437" y="3512964"/>
            <a:ext cx="8403971" cy="1731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08"/>
              </a:lnSpc>
            </a:pPr>
            <a:r>
              <a:rPr lang="en-US" sz="10785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THANK YOU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422523" y="5766027"/>
            <a:ext cx="3673799" cy="36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b="true" sz="2260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ARYANSHH SRIVASTAVA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22523" y="6320936"/>
            <a:ext cx="3673799" cy="368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0"/>
              </a:lnSpc>
            </a:pPr>
            <a:r>
              <a:rPr lang="en-US" b="true" sz="2260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NISHTHA MAHESHWARI </a:t>
            </a:r>
          </a:p>
        </p:txBody>
      </p:sp>
      <p:sp>
        <p:nvSpPr>
          <p:cNvPr name="AutoShape 7" id="7"/>
          <p:cNvSpPr/>
          <p:nvPr/>
        </p:nvSpPr>
        <p:spPr>
          <a:xfrm>
            <a:off x="8434614" y="5220619"/>
            <a:ext cx="1418771" cy="0"/>
          </a:xfrm>
          <a:prstGeom prst="line">
            <a:avLst/>
          </a:prstGeom>
          <a:ln cap="flat" w="47625">
            <a:solidFill>
              <a:srgbClr val="C1C3D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3867447"/>
            <a:ext cx="7126932" cy="95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90392"/>
            <a:ext cx="1639222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Crowd density estimation and wait-time prediction are challenging problems, particularly in dynamic and crowded environments.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721971" y="6808737"/>
            <a:ext cx="4385438" cy="2287638"/>
            <a:chOff x="0" y="0"/>
            <a:chExt cx="5847250" cy="305018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47625"/>
              <a:ext cx="4504499" cy="597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Accuracy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78483"/>
              <a:ext cx="5847250" cy="2171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Accurate crowd detection and wait-time estimation are essential for effective crowd management.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808737"/>
            <a:ext cx="5022949" cy="2449563"/>
            <a:chOff x="0" y="0"/>
            <a:chExt cx="6697265" cy="326608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4751188" cy="64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Processing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78483"/>
              <a:ext cx="6697265" cy="238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system needs to process video inputs in real-time, providing timely insights for proactive decision-making.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236351" y="6808737"/>
            <a:ext cx="5022949" cy="2449563"/>
            <a:chOff x="0" y="0"/>
            <a:chExt cx="6697265" cy="326608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47625"/>
              <a:ext cx="4751188" cy="641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750" b="true">
                  <a:solidFill>
                    <a:srgbClr val="7068F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Scalability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78483"/>
              <a:ext cx="6697265" cy="238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74"/>
                </a:lnSpc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The system must be scalable to handle high volumes of video data and adapt to varying crowd sizes and environments.</a:t>
              </a:r>
            </a:p>
          </p:txBody>
        </p:sp>
      </p:grpSp>
      <p:sp>
        <p:nvSpPr>
          <p:cNvPr name="Freeform 16" id="16" descr="preencoded.png"/>
          <p:cNvSpPr/>
          <p:nvPr/>
        </p:nvSpPr>
        <p:spPr>
          <a:xfrm flipH="false" flipV="false" rot="0">
            <a:off x="-318756" y="-202844"/>
            <a:ext cx="18925511" cy="3341935"/>
          </a:xfrm>
          <a:custGeom>
            <a:avLst/>
            <a:gdLst/>
            <a:ahLst/>
            <a:cxnLst/>
            <a:rect r="r" b="b" t="t" l="l"/>
            <a:pathLst>
              <a:path h="3341935" w="18925511">
                <a:moveTo>
                  <a:pt x="0" y="0"/>
                </a:moveTo>
                <a:lnTo>
                  <a:pt x="18925512" y="0"/>
                </a:lnTo>
                <a:lnTo>
                  <a:pt x="18925512" y="3341935"/>
                </a:lnTo>
                <a:lnTo>
                  <a:pt x="0" y="33419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63" r="0" b="-176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1065208" y="766241"/>
            <a:ext cx="6858000" cy="8754518"/>
          </a:xfrm>
          <a:custGeom>
            <a:avLst/>
            <a:gdLst/>
            <a:ahLst/>
            <a:cxnLst/>
            <a:rect r="r" b="b" t="t" l="l"/>
            <a:pathLst>
              <a:path h="8754518" w="6858000">
                <a:moveTo>
                  <a:pt x="0" y="0"/>
                </a:moveTo>
                <a:lnTo>
                  <a:pt x="6858000" y="0"/>
                </a:lnTo>
                <a:lnTo>
                  <a:pt x="6858000" y="8754518"/>
                </a:lnTo>
                <a:lnTo>
                  <a:pt x="0" y="87545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505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87760" y="650379"/>
            <a:ext cx="6675685" cy="882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Proposed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760" y="1827163"/>
            <a:ext cx="9654480" cy="89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This project proposes a real-time crowd detection and wait-time prediction system based on the YOLOv8 model.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253877" y="3010198"/>
            <a:ext cx="28575" cy="6578650"/>
            <a:chOff x="0" y="0"/>
            <a:chExt cx="38100" cy="87715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100" cy="8771509"/>
            </a:xfrm>
            <a:custGeom>
              <a:avLst/>
              <a:gdLst/>
              <a:ahLst/>
              <a:cxnLst/>
              <a:rect r="r" b="b" t="t" l="l"/>
              <a:pathLst>
                <a:path h="8771509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8752459"/>
                  </a:lnTo>
                  <a:cubicBezTo>
                    <a:pt x="38100" y="8763000"/>
                    <a:pt x="29591" y="8771509"/>
                    <a:pt x="19050" y="8771509"/>
                  </a:cubicBezTo>
                  <a:cubicBezTo>
                    <a:pt x="8509" y="8771509"/>
                    <a:pt x="0" y="8763000"/>
                    <a:pt x="0" y="8752459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24968" y="3566518"/>
            <a:ext cx="887760" cy="28575"/>
            <a:chOff x="0" y="0"/>
            <a:chExt cx="1183680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3640" cy="38100"/>
            </a:xfrm>
            <a:custGeom>
              <a:avLst/>
              <a:gdLst/>
              <a:ahLst/>
              <a:cxnLst/>
              <a:rect r="r" b="b" t="t" l="l"/>
              <a:pathLst>
                <a:path h="38100" w="118364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64590" y="0"/>
                  </a:lnTo>
                  <a:cubicBezTo>
                    <a:pt x="1175131" y="0"/>
                    <a:pt x="1183640" y="8509"/>
                    <a:pt x="1183640" y="19050"/>
                  </a:cubicBezTo>
                  <a:cubicBezTo>
                    <a:pt x="1183640" y="29591"/>
                    <a:pt x="1175131" y="38100"/>
                    <a:pt x="116459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82786" y="3295501"/>
            <a:ext cx="570756" cy="570756"/>
            <a:chOff x="0" y="0"/>
            <a:chExt cx="761008" cy="7610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0984" cy="760984"/>
            </a:xfrm>
            <a:custGeom>
              <a:avLst/>
              <a:gdLst/>
              <a:ahLst/>
              <a:cxnLst/>
              <a:rect r="r" b="b" t="t" l="l"/>
              <a:pathLst>
                <a:path h="760984" w="760984">
                  <a:moveTo>
                    <a:pt x="0" y="304419"/>
                  </a:moveTo>
                  <a:cubicBezTo>
                    <a:pt x="0" y="136271"/>
                    <a:pt x="136271" y="0"/>
                    <a:pt x="304419" y="0"/>
                  </a:cubicBezTo>
                  <a:lnTo>
                    <a:pt x="456565" y="0"/>
                  </a:lnTo>
                  <a:cubicBezTo>
                    <a:pt x="624713" y="0"/>
                    <a:pt x="760984" y="136271"/>
                    <a:pt x="760984" y="304419"/>
                  </a:cubicBezTo>
                  <a:lnTo>
                    <a:pt x="760984" y="456565"/>
                  </a:lnTo>
                  <a:cubicBezTo>
                    <a:pt x="760984" y="624713"/>
                    <a:pt x="624713" y="760984"/>
                    <a:pt x="456565" y="760984"/>
                  </a:cubicBezTo>
                  <a:lnTo>
                    <a:pt x="304419" y="760984"/>
                  </a:lnTo>
                  <a:cubicBezTo>
                    <a:pt x="136271" y="760984"/>
                    <a:pt x="0" y="624713"/>
                    <a:pt x="0" y="45656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197247" y="3418731"/>
            <a:ext cx="141834" cy="36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63279" y="3235226"/>
            <a:ext cx="3337769" cy="44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Crowd Detection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63279" y="3747344"/>
            <a:ext cx="7878961" cy="89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YOLOv8 model identifies and counts individuals in video frames, providing real-time crowd density data.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24968" y="5708600"/>
            <a:ext cx="887760" cy="28575"/>
            <a:chOff x="0" y="0"/>
            <a:chExt cx="1183680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83640" cy="38100"/>
            </a:xfrm>
            <a:custGeom>
              <a:avLst/>
              <a:gdLst/>
              <a:ahLst/>
              <a:cxnLst/>
              <a:rect r="r" b="b" t="t" l="l"/>
              <a:pathLst>
                <a:path h="38100" w="118364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64590" y="0"/>
                  </a:lnTo>
                  <a:cubicBezTo>
                    <a:pt x="1175131" y="0"/>
                    <a:pt x="1183640" y="8509"/>
                    <a:pt x="1183640" y="19050"/>
                  </a:cubicBezTo>
                  <a:cubicBezTo>
                    <a:pt x="1183640" y="29591"/>
                    <a:pt x="1175131" y="38100"/>
                    <a:pt x="116459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82786" y="5437585"/>
            <a:ext cx="570756" cy="570756"/>
            <a:chOff x="0" y="0"/>
            <a:chExt cx="761008" cy="76100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60984" cy="760984"/>
            </a:xfrm>
            <a:custGeom>
              <a:avLst/>
              <a:gdLst/>
              <a:ahLst/>
              <a:cxnLst/>
              <a:rect r="r" b="b" t="t" l="l"/>
              <a:pathLst>
                <a:path h="760984" w="760984">
                  <a:moveTo>
                    <a:pt x="0" y="304419"/>
                  </a:moveTo>
                  <a:cubicBezTo>
                    <a:pt x="0" y="136271"/>
                    <a:pt x="136271" y="0"/>
                    <a:pt x="304419" y="0"/>
                  </a:cubicBezTo>
                  <a:lnTo>
                    <a:pt x="456565" y="0"/>
                  </a:lnTo>
                  <a:cubicBezTo>
                    <a:pt x="624713" y="0"/>
                    <a:pt x="760984" y="136271"/>
                    <a:pt x="760984" y="304419"/>
                  </a:cubicBezTo>
                  <a:lnTo>
                    <a:pt x="760984" y="456565"/>
                  </a:lnTo>
                  <a:cubicBezTo>
                    <a:pt x="760984" y="624713"/>
                    <a:pt x="624713" y="760984"/>
                    <a:pt x="456565" y="760984"/>
                  </a:cubicBezTo>
                  <a:lnTo>
                    <a:pt x="304419" y="760984"/>
                  </a:lnTo>
                  <a:cubicBezTo>
                    <a:pt x="136271" y="760984"/>
                    <a:pt x="0" y="624713"/>
                    <a:pt x="0" y="45656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56022" y="5560814"/>
            <a:ext cx="224284" cy="36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63279" y="5377309"/>
            <a:ext cx="3337769" cy="44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Wait-Time Estimation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663279" y="6213797"/>
            <a:ext cx="7878961" cy="130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system estimates the wait time at various locations based on crowd density, historical data, and queue movement patterns.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524968" y="8256686"/>
            <a:ext cx="887760" cy="28575"/>
            <a:chOff x="0" y="0"/>
            <a:chExt cx="1183680" cy="381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83640" cy="38100"/>
            </a:xfrm>
            <a:custGeom>
              <a:avLst/>
              <a:gdLst/>
              <a:ahLst/>
              <a:cxnLst/>
              <a:rect r="r" b="b" t="t" l="l"/>
              <a:pathLst>
                <a:path h="38100" w="118364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64590" y="0"/>
                  </a:lnTo>
                  <a:cubicBezTo>
                    <a:pt x="1175131" y="0"/>
                    <a:pt x="1183640" y="8509"/>
                    <a:pt x="1183640" y="19050"/>
                  </a:cubicBezTo>
                  <a:cubicBezTo>
                    <a:pt x="1183640" y="29591"/>
                    <a:pt x="1175131" y="38100"/>
                    <a:pt x="116459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1C3D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82786" y="7985671"/>
            <a:ext cx="570756" cy="570756"/>
            <a:chOff x="0" y="0"/>
            <a:chExt cx="761008" cy="76100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60984" cy="760984"/>
            </a:xfrm>
            <a:custGeom>
              <a:avLst/>
              <a:gdLst/>
              <a:ahLst/>
              <a:cxnLst/>
              <a:rect r="r" b="b" t="t" l="l"/>
              <a:pathLst>
                <a:path h="760984" w="760984">
                  <a:moveTo>
                    <a:pt x="0" y="304419"/>
                  </a:moveTo>
                  <a:cubicBezTo>
                    <a:pt x="0" y="136271"/>
                    <a:pt x="136271" y="0"/>
                    <a:pt x="304419" y="0"/>
                  </a:cubicBezTo>
                  <a:lnTo>
                    <a:pt x="456565" y="0"/>
                  </a:lnTo>
                  <a:cubicBezTo>
                    <a:pt x="624713" y="0"/>
                    <a:pt x="760984" y="136271"/>
                    <a:pt x="760984" y="304419"/>
                  </a:cubicBezTo>
                  <a:lnTo>
                    <a:pt x="760984" y="456565"/>
                  </a:lnTo>
                  <a:cubicBezTo>
                    <a:pt x="760984" y="624713"/>
                    <a:pt x="624713" y="760984"/>
                    <a:pt x="456565" y="760984"/>
                  </a:cubicBezTo>
                  <a:lnTo>
                    <a:pt x="304419" y="760984"/>
                  </a:lnTo>
                  <a:cubicBezTo>
                    <a:pt x="136271" y="760984"/>
                    <a:pt x="0" y="624713"/>
                    <a:pt x="0" y="45656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159892" y="8108900"/>
            <a:ext cx="216396" cy="362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663279" y="7925395"/>
            <a:ext cx="3768179" cy="445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Visualization and Alerting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663279" y="8761660"/>
            <a:ext cx="7878961" cy="89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1937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Real-time visualizations and alerts are generated to notify users about potential congestion and wait times.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7886" y="717054"/>
            <a:ext cx="9524702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YOLOv8 Model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8361" y="1928267"/>
            <a:ext cx="9534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YOLOv8 is a state-of-the-art object detection model known for its high accuracy and speed.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43124" y="3247430"/>
            <a:ext cx="9543752" cy="6260604"/>
            <a:chOff x="0" y="0"/>
            <a:chExt cx="12725003" cy="83474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25019" cy="8347456"/>
            </a:xfrm>
            <a:custGeom>
              <a:avLst/>
              <a:gdLst/>
              <a:ahLst/>
              <a:cxnLst/>
              <a:rect r="r" b="b" t="t" l="l"/>
              <a:pathLst>
                <a:path h="8347456" w="12725019">
                  <a:moveTo>
                    <a:pt x="0" y="331343"/>
                  </a:moveTo>
                  <a:cubicBezTo>
                    <a:pt x="0" y="148336"/>
                    <a:pt x="148463" y="0"/>
                    <a:pt x="331470" y="0"/>
                  </a:cubicBezTo>
                  <a:lnTo>
                    <a:pt x="12393549" y="0"/>
                  </a:lnTo>
                  <a:lnTo>
                    <a:pt x="12393549" y="6350"/>
                  </a:lnTo>
                  <a:lnTo>
                    <a:pt x="12393549" y="0"/>
                  </a:lnTo>
                  <a:cubicBezTo>
                    <a:pt x="12576683" y="0"/>
                    <a:pt x="12725019" y="148336"/>
                    <a:pt x="12725019" y="331343"/>
                  </a:cubicBezTo>
                  <a:lnTo>
                    <a:pt x="12718669" y="331343"/>
                  </a:lnTo>
                  <a:lnTo>
                    <a:pt x="12725019" y="331343"/>
                  </a:lnTo>
                  <a:lnTo>
                    <a:pt x="12725019" y="8016113"/>
                  </a:lnTo>
                  <a:lnTo>
                    <a:pt x="12718669" y="8016113"/>
                  </a:lnTo>
                  <a:lnTo>
                    <a:pt x="12725019" y="8016113"/>
                  </a:lnTo>
                  <a:cubicBezTo>
                    <a:pt x="12725019" y="8199120"/>
                    <a:pt x="12576556" y="8347456"/>
                    <a:pt x="12393549" y="8347456"/>
                  </a:cubicBezTo>
                  <a:lnTo>
                    <a:pt x="12393549" y="8341106"/>
                  </a:lnTo>
                  <a:lnTo>
                    <a:pt x="12393549" y="8347456"/>
                  </a:lnTo>
                  <a:lnTo>
                    <a:pt x="331470" y="8347456"/>
                  </a:lnTo>
                  <a:lnTo>
                    <a:pt x="331470" y="8341106"/>
                  </a:lnTo>
                  <a:lnTo>
                    <a:pt x="331470" y="8347456"/>
                  </a:lnTo>
                  <a:cubicBezTo>
                    <a:pt x="148463" y="8347456"/>
                    <a:pt x="0" y="8199120"/>
                    <a:pt x="0" y="8016113"/>
                  </a:cubicBezTo>
                  <a:lnTo>
                    <a:pt x="0" y="331343"/>
                  </a:lnTo>
                  <a:lnTo>
                    <a:pt x="6350" y="331343"/>
                  </a:lnTo>
                  <a:lnTo>
                    <a:pt x="0" y="331343"/>
                  </a:lnTo>
                  <a:moveTo>
                    <a:pt x="12700" y="331343"/>
                  </a:moveTo>
                  <a:lnTo>
                    <a:pt x="12700" y="8016113"/>
                  </a:lnTo>
                  <a:lnTo>
                    <a:pt x="6350" y="8016113"/>
                  </a:lnTo>
                  <a:lnTo>
                    <a:pt x="12700" y="8016113"/>
                  </a:lnTo>
                  <a:cubicBezTo>
                    <a:pt x="12700" y="8192135"/>
                    <a:pt x="155448" y="8334756"/>
                    <a:pt x="331470" y="8334756"/>
                  </a:cubicBezTo>
                  <a:lnTo>
                    <a:pt x="12393549" y="8334756"/>
                  </a:lnTo>
                  <a:cubicBezTo>
                    <a:pt x="12569571" y="8334756"/>
                    <a:pt x="12712319" y="8192135"/>
                    <a:pt x="12712319" y="8016113"/>
                  </a:cubicBezTo>
                  <a:lnTo>
                    <a:pt x="12712319" y="331343"/>
                  </a:lnTo>
                  <a:cubicBezTo>
                    <a:pt x="12712319" y="155321"/>
                    <a:pt x="12569571" y="12700"/>
                    <a:pt x="12393549" y="12700"/>
                  </a:cubicBezTo>
                  <a:lnTo>
                    <a:pt x="331470" y="12700"/>
                  </a:lnTo>
                  <a:lnTo>
                    <a:pt x="331470" y="6350"/>
                  </a:lnTo>
                  <a:lnTo>
                    <a:pt x="331470" y="12700"/>
                  </a:lnTo>
                  <a:cubicBezTo>
                    <a:pt x="155448" y="12700"/>
                    <a:pt x="12700" y="155321"/>
                    <a:pt x="12700" y="331343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57411" y="3261718"/>
            <a:ext cx="9515178" cy="1643955"/>
            <a:chOff x="0" y="0"/>
            <a:chExt cx="12686903" cy="21919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86919" cy="2191893"/>
            </a:xfrm>
            <a:custGeom>
              <a:avLst/>
              <a:gdLst/>
              <a:ahLst/>
              <a:cxnLst/>
              <a:rect r="r" b="b" t="t" l="l"/>
              <a:pathLst>
                <a:path h="2191893" w="12686919">
                  <a:moveTo>
                    <a:pt x="0" y="0"/>
                  </a:moveTo>
                  <a:lnTo>
                    <a:pt x="12686919" y="0"/>
                  </a:lnTo>
                  <a:lnTo>
                    <a:pt x="12686919" y="2191893"/>
                  </a:lnTo>
                  <a:lnTo>
                    <a:pt x="0" y="219189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228130" y="3357414"/>
            <a:ext cx="4211390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90481" y="3357414"/>
            <a:ext cx="4211390" cy="1376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YOLOv8 delivers high accuracy in object detection, enabling precise crowd counting.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57411" y="4905672"/>
            <a:ext cx="9515178" cy="2077342"/>
            <a:chOff x="0" y="0"/>
            <a:chExt cx="12686903" cy="276979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86919" cy="2769743"/>
            </a:xfrm>
            <a:custGeom>
              <a:avLst/>
              <a:gdLst/>
              <a:ahLst/>
              <a:cxnLst/>
              <a:rect r="r" b="b" t="t" l="l"/>
              <a:pathLst>
                <a:path h="2769743" w="12686919">
                  <a:moveTo>
                    <a:pt x="0" y="0"/>
                  </a:moveTo>
                  <a:lnTo>
                    <a:pt x="12686919" y="0"/>
                  </a:lnTo>
                  <a:lnTo>
                    <a:pt x="12686919" y="2769743"/>
                  </a:lnTo>
                  <a:lnTo>
                    <a:pt x="0" y="2769743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28130" y="5001369"/>
            <a:ext cx="4211390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Speed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90481" y="5001369"/>
            <a:ext cx="4211390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Its fast inference speeds allow for real-time processing of video data, enabling rapid crowd density updates.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57411" y="6983016"/>
            <a:ext cx="9515178" cy="2510730"/>
            <a:chOff x="0" y="0"/>
            <a:chExt cx="12686903" cy="334764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686919" cy="3347593"/>
            </a:xfrm>
            <a:custGeom>
              <a:avLst/>
              <a:gdLst/>
              <a:ahLst/>
              <a:cxnLst/>
              <a:rect r="r" b="b" t="t" l="l"/>
              <a:pathLst>
                <a:path h="3347593" w="12686919">
                  <a:moveTo>
                    <a:pt x="0" y="0"/>
                  </a:moveTo>
                  <a:lnTo>
                    <a:pt x="12686919" y="0"/>
                  </a:lnTo>
                  <a:lnTo>
                    <a:pt x="12686919" y="3347593"/>
                  </a:lnTo>
                  <a:lnTo>
                    <a:pt x="0" y="3347593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228130" y="7078712"/>
            <a:ext cx="4211390" cy="50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Scalability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90481" y="7078712"/>
            <a:ext cx="4211390" cy="224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model can be easily adapted to handle varying crowd sizes and environments, making it suitable for diverse applications.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1370" y="868264"/>
            <a:ext cx="9084022" cy="71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Video Processing and Crowd Counting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1370" y="2388543"/>
            <a:ext cx="9987260" cy="6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0"/>
              </a:lnSpc>
            </a:pPr>
            <a:r>
              <a:rPr lang="en-US" sz="17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system processes video input frames in real-time, utilizing YOLOv8 for object detection and crowd counting.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721370" y="3186854"/>
            <a:ext cx="1030486" cy="1247033"/>
          </a:xfrm>
          <a:custGeom>
            <a:avLst/>
            <a:gdLst/>
            <a:ahLst/>
            <a:cxnLst/>
            <a:rect r="r" b="b" t="t" l="l"/>
            <a:pathLst>
              <a:path h="1247033" w="1030486">
                <a:moveTo>
                  <a:pt x="0" y="0"/>
                </a:moveTo>
                <a:lnTo>
                  <a:pt x="1030486" y="0"/>
                </a:lnTo>
                <a:lnTo>
                  <a:pt x="1030486" y="1247034"/>
                </a:lnTo>
                <a:lnTo>
                  <a:pt x="0" y="1247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2296" r="0" b="-72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60972" y="3291334"/>
            <a:ext cx="1755987" cy="35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2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Input Video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60971" y="3741801"/>
            <a:ext cx="7083029" cy="6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0"/>
              </a:lnSpc>
            </a:pPr>
            <a:r>
              <a:rPr lang="en-US" sz="17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system receives live or recorded video input as its data source.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721370" y="4433888"/>
            <a:ext cx="1030486" cy="1648866"/>
          </a:xfrm>
          <a:custGeom>
            <a:avLst/>
            <a:gdLst/>
            <a:ahLst/>
            <a:cxnLst/>
            <a:rect r="r" b="b" t="t" l="l"/>
            <a:pathLst>
              <a:path h="1648866" w="1030486">
                <a:moveTo>
                  <a:pt x="0" y="0"/>
                </a:moveTo>
                <a:lnTo>
                  <a:pt x="1030486" y="0"/>
                </a:lnTo>
                <a:lnTo>
                  <a:pt x="1030486" y="1648866"/>
                </a:lnTo>
                <a:lnTo>
                  <a:pt x="0" y="16488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5" r="0" b="-5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060971" y="4955009"/>
            <a:ext cx="2712095" cy="35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2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Frame Extraction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60971" y="5408191"/>
            <a:ext cx="8647659" cy="330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0"/>
              </a:lnSpc>
            </a:pPr>
            <a:r>
              <a:rPr lang="en-US" sz="17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video stream is divided into individual frames for processing.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721370" y="6082754"/>
            <a:ext cx="1030486" cy="1648866"/>
          </a:xfrm>
          <a:custGeom>
            <a:avLst/>
            <a:gdLst/>
            <a:ahLst/>
            <a:cxnLst/>
            <a:rect r="r" b="b" t="t" l="l"/>
            <a:pathLst>
              <a:path h="1648866" w="1030486">
                <a:moveTo>
                  <a:pt x="0" y="0"/>
                </a:moveTo>
                <a:lnTo>
                  <a:pt x="1030486" y="0"/>
                </a:lnTo>
                <a:lnTo>
                  <a:pt x="1030486" y="1648866"/>
                </a:lnTo>
                <a:lnTo>
                  <a:pt x="0" y="16488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5" r="0" b="-5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60971" y="6549256"/>
            <a:ext cx="2712095" cy="35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2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YOLOv8 Detection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60971" y="7002437"/>
            <a:ext cx="8647659" cy="6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0"/>
              </a:lnSpc>
            </a:pPr>
            <a:r>
              <a:rPr lang="en-US" sz="17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YOLOv8 model analyzes each frame to identify and locate individuals within the scene.</a:t>
            </a:r>
          </a:p>
        </p:txBody>
      </p:sp>
      <p:sp>
        <p:nvSpPr>
          <p:cNvPr name="Freeform 18" id="18" descr="preencoded.png"/>
          <p:cNvSpPr/>
          <p:nvPr/>
        </p:nvSpPr>
        <p:spPr>
          <a:xfrm flipH="false" flipV="false" rot="0">
            <a:off x="721370" y="7731621"/>
            <a:ext cx="1030486" cy="1648866"/>
          </a:xfrm>
          <a:custGeom>
            <a:avLst/>
            <a:gdLst/>
            <a:ahLst/>
            <a:cxnLst/>
            <a:rect r="r" b="b" t="t" l="l"/>
            <a:pathLst>
              <a:path h="1648866" w="1030486">
                <a:moveTo>
                  <a:pt x="0" y="0"/>
                </a:moveTo>
                <a:lnTo>
                  <a:pt x="1030486" y="0"/>
                </a:lnTo>
                <a:lnTo>
                  <a:pt x="1030486" y="1648866"/>
                </a:lnTo>
                <a:lnTo>
                  <a:pt x="0" y="16488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55" r="0" b="-5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060971" y="8211518"/>
            <a:ext cx="2712095" cy="351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8"/>
              </a:lnSpc>
            </a:pPr>
            <a:r>
              <a:rPr lang="en-US" sz="2225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Crowd Counting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60971" y="8658745"/>
            <a:ext cx="8647659" cy="69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0"/>
              </a:lnSpc>
            </a:pPr>
            <a:r>
              <a:rPr lang="en-US" sz="1762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number of detected individuals in each frame is counted, providing real-time crowd density data.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43217" y="570011"/>
            <a:ext cx="8269486" cy="78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4625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Wait-Time Prediction Algorithm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3217" y="2333699"/>
            <a:ext cx="8979612" cy="72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3"/>
              </a:lnSpc>
            </a:pPr>
            <a:r>
              <a:rPr lang="en-US" sz="185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wait-time prediction algorithm utilizes crowd density data, historical wait times, and queue movement patterns.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7643217" y="3418489"/>
            <a:ext cx="560785" cy="560785"/>
          </a:xfrm>
          <a:custGeom>
            <a:avLst/>
            <a:gdLst/>
            <a:ahLst/>
            <a:cxnLst/>
            <a:rect r="r" b="b" t="t" l="l"/>
            <a:pathLst>
              <a:path h="560785" w="560785">
                <a:moveTo>
                  <a:pt x="0" y="0"/>
                </a:moveTo>
                <a:lnTo>
                  <a:pt x="560785" y="0"/>
                </a:lnTo>
                <a:lnTo>
                  <a:pt x="560785" y="560785"/>
                </a:lnTo>
                <a:lnTo>
                  <a:pt x="0" y="560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43217" y="4174983"/>
            <a:ext cx="2952155" cy="3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Crowd Density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3217" y="4630991"/>
            <a:ext cx="9859565" cy="35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3"/>
              </a:lnSpc>
            </a:pPr>
            <a:r>
              <a:rPr lang="en-US" sz="185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Real-time crowd density data from YOLOv8 is used as a key input to the algorithm.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7643217" y="5361114"/>
            <a:ext cx="560785" cy="560785"/>
          </a:xfrm>
          <a:custGeom>
            <a:avLst/>
            <a:gdLst/>
            <a:ahLst/>
            <a:cxnLst/>
            <a:rect r="r" b="b" t="t" l="l"/>
            <a:pathLst>
              <a:path h="560785" w="560785">
                <a:moveTo>
                  <a:pt x="0" y="0"/>
                </a:moveTo>
                <a:lnTo>
                  <a:pt x="560785" y="0"/>
                </a:lnTo>
                <a:lnTo>
                  <a:pt x="560785" y="560785"/>
                </a:lnTo>
                <a:lnTo>
                  <a:pt x="0" y="560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643217" y="6117607"/>
            <a:ext cx="2952155" cy="3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Historical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43217" y="6573617"/>
            <a:ext cx="9859565" cy="72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3"/>
              </a:lnSpc>
            </a:pPr>
            <a:r>
              <a:rPr lang="en-US" sz="185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Past wait times at similar locations and time periods are considered to improve prediction accuracy.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7643217" y="7662714"/>
            <a:ext cx="560785" cy="560785"/>
          </a:xfrm>
          <a:custGeom>
            <a:avLst/>
            <a:gdLst/>
            <a:ahLst/>
            <a:cxnLst/>
            <a:rect r="r" b="b" t="t" l="l"/>
            <a:pathLst>
              <a:path h="560785" w="560785">
                <a:moveTo>
                  <a:pt x="0" y="0"/>
                </a:moveTo>
                <a:lnTo>
                  <a:pt x="560785" y="0"/>
                </a:lnTo>
                <a:lnTo>
                  <a:pt x="560785" y="560785"/>
                </a:lnTo>
                <a:lnTo>
                  <a:pt x="0" y="560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643217" y="8419208"/>
            <a:ext cx="2952155" cy="39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2312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Queue Movement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43218" y="8875216"/>
            <a:ext cx="9859565" cy="723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3"/>
              </a:lnSpc>
            </a:pPr>
            <a:r>
              <a:rPr lang="en-US" sz="1850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Analysis of queue movement patterns helps refine wait-time estimations based on the rate of queue progression.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738956"/>
            <a:ext cx="16230600" cy="7475331"/>
            <a:chOff x="0" y="0"/>
            <a:chExt cx="21640800" cy="9967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15501" cy="6088447"/>
            </a:xfrm>
            <a:custGeom>
              <a:avLst/>
              <a:gdLst/>
              <a:ahLst/>
              <a:cxnLst/>
              <a:rect r="r" b="b" t="t" l="l"/>
              <a:pathLst>
                <a:path h="6088447" w="9215501">
                  <a:moveTo>
                    <a:pt x="0" y="0"/>
                  </a:moveTo>
                  <a:lnTo>
                    <a:pt x="9215501" y="0"/>
                  </a:lnTo>
                  <a:lnTo>
                    <a:pt x="9215501" y="6088447"/>
                  </a:lnTo>
                  <a:lnTo>
                    <a:pt x="0" y="60884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967" t="0" r="-2066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9343176" y="0"/>
              <a:ext cx="12297624" cy="6478262"/>
            </a:xfrm>
            <a:custGeom>
              <a:avLst/>
              <a:gdLst/>
              <a:ahLst/>
              <a:cxnLst/>
              <a:rect r="r" b="b" t="t" l="l"/>
              <a:pathLst>
                <a:path h="6478262" w="12297624">
                  <a:moveTo>
                    <a:pt x="0" y="0"/>
                  </a:moveTo>
                  <a:lnTo>
                    <a:pt x="12297624" y="0"/>
                  </a:lnTo>
                  <a:lnTo>
                    <a:pt x="12297624" y="6478262"/>
                  </a:lnTo>
                  <a:lnTo>
                    <a:pt x="0" y="6478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202" t="-3962" r="-14328" b="-1059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795762"/>
              <a:ext cx="15491988" cy="3171347"/>
            </a:xfrm>
            <a:custGeom>
              <a:avLst/>
              <a:gdLst/>
              <a:ahLst/>
              <a:cxnLst/>
              <a:rect r="r" b="b" t="t" l="l"/>
              <a:pathLst>
                <a:path h="3171347" w="15491988">
                  <a:moveTo>
                    <a:pt x="0" y="0"/>
                  </a:moveTo>
                  <a:lnTo>
                    <a:pt x="15491988" y="0"/>
                  </a:lnTo>
                  <a:lnTo>
                    <a:pt x="15491988" y="3171346"/>
                  </a:lnTo>
                  <a:lnTo>
                    <a:pt x="0" y="3171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405" r="0" b="-972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503876"/>
            <a:ext cx="9524702" cy="992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55"/>
              </a:lnSpc>
            </a:pPr>
            <a:r>
              <a:rPr lang="en-US" sz="61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Code Snippets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05886" y="3576340"/>
            <a:ext cx="4631829" cy="3316040"/>
            <a:chOff x="0" y="0"/>
            <a:chExt cx="6175772" cy="44213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75756" cy="4421378"/>
            </a:xfrm>
            <a:custGeom>
              <a:avLst/>
              <a:gdLst/>
              <a:ahLst/>
              <a:cxnLst/>
              <a:rect r="r" b="b" t="t" l="l"/>
              <a:pathLst>
                <a:path h="4421378" w="6175756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5850763" y="0"/>
                  </a:lnTo>
                  <a:cubicBezTo>
                    <a:pt x="6030214" y="0"/>
                    <a:pt x="6175756" y="145542"/>
                    <a:pt x="6175756" y="324993"/>
                  </a:cubicBezTo>
                  <a:lnTo>
                    <a:pt x="6175756" y="4096385"/>
                  </a:lnTo>
                  <a:cubicBezTo>
                    <a:pt x="6175756" y="4275836"/>
                    <a:pt x="6030214" y="4421378"/>
                    <a:pt x="5850763" y="4421378"/>
                  </a:cubicBezTo>
                  <a:lnTo>
                    <a:pt x="324993" y="4421378"/>
                  </a:lnTo>
                  <a:cubicBezTo>
                    <a:pt x="145542" y="4421378"/>
                    <a:pt x="0" y="4275836"/>
                    <a:pt x="0" y="40963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708434" y="3576340"/>
            <a:ext cx="4631829" cy="3316040"/>
            <a:chOff x="0" y="0"/>
            <a:chExt cx="6175772" cy="44213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75756" cy="4421378"/>
            </a:xfrm>
            <a:custGeom>
              <a:avLst/>
              <a:gdLst/>
              <a:ahLst/>
              <a:cxnLst/>
              <a:rect r="r" b="b" t="t" l="l"/>
              <a:pathLst>
                <a:path h="4421378" w="6175756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5850763" y="0"/>
                  </a:lnTo>
                  <a:cubicBezTo>
                    <a:pt x="6030214" y="0"/>
                    <a:pt x="6175756" y="145542"/>
                    <a:pt x="6175756" y="324993"/>
                  </a:cubicBezTo>
                  <a:lnTo>
                    <a:pt x="6175756" y="4096385"/>
                  </a:lnTo>
                  <a:cubicBezTo>
                    <a:pt x="6175756" y="4275836"/>
                    <a:pt x="6030214" y="4421378"/>
                    <a:pt x="5850763" y="4421378"/>
                  </a:cubicBezTo>
                  <a:lnTo>
                    <a:pt x="324993" y="4421378"/>
                  </a:lnTo>
                  <a:cubicBezTo>
                    <a:pt x="145542" y="4421378"/>
                    <a:pt x="0" y="4275836"/>
                    <a:pt x="0" y="409638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805886" y="7163097"/>
            <a:ext cx="9534228" cy="2015878"/>
            <a:chOff x="0" y="0"/>
            <a:chExt cx="12712303" cy="26878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12319" cy="2687828"/>
            </a:xfrm>
            <a:custGeom>
              <a:avLst/>
              <a:gdLst/>
              <a:ahLst/>
              <a:cxnLst/>
              <a:rect r="r" b="b" t="t" l="l"/>
              <a:pathLst>
                <a:path h="2687828" w="12712319">
                  <a:moveTo>
                    <a:pt x="0" y="324993"/>
                  </a:moveTo>
                  <a:cubicBezTo>
                    <a:pt x="0" y="145542"/>
                    <a:pt x="145542" y="0"/>
                    <a:pt x="324993" y="0"/>
                  </a:cubicBezTo>
                  <a:lnTo>
                    <a:pt x="12387326" y="0"/>
                  </a:lnTo>
                  <a:cubicBezTo>
                    <a:pt x="12566777" y="0"/>
                    <a:pt x="12712319" y="145542"/>
                    <a:pt x="12712319" y="324993"/>
                  </a:cubicBezTo>
                  <a:lnTo>
                    <a:pt x="12712319" y="2362835"/>
                  </a:lnTo>
                  <a:cubicBezTo>
                    <a:pt x="12712319" y="2542286"/>
                    <a:pt x="12566777" y="2687828"/>
                    <a:pt x="12387326" y="2687828"/>
                  </a:cubicBezTo>
                  <a:lnTo>
                    <a:pt x="324993" y="2687828"/>
                  </a:lnTo>
                  <a:cubicBezTo>
                    <a:pt x="145542" y="2687828"/>
                    <a:pt x="0" y="2542286"/>
                    <a:pt x="0" y="2362835"/>
                  </a:cubicBezTo>
                  <a:close/>
                </a:path>
              </a:pathLst>
            </a:custGeom>
            <a:solidFill>
              <a:srgbClr val="EEEFF5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498004" y="868958"/>
            <a:ext cx="6764957" cy="3938686"/>
          </a:xfrm>
          <a:custGeom>
            <a:avLst/>
            <a:gdLst/>
            <a:ahLst/>
            <a:cxnLst/>
            <a:rect r="r" b="b" t="t" l="l"/>
            <a:pathLst>
              <a:path h="3938686" w="6764957">
                <a:moveTo>
                  <a:pt x="0" y="0"/>
                </a:moveTo>
                <a:lnTo>
                  <a:pt x="6764957" y="0"/>
                </a:lnTo>
                <a:lnTo>
                  <a:pt x="6764957" y="3938686"/>
                </a:lnTo>
                <a:lnTo>
                  <a:pt x="0" y="3938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12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4843" y="4952157"/>
            <a:ext cx="5811280" cy="4963319"/>
          </a:xfrm>
          <a:custGeom>
            <a:avLst/>
            <a:gdLst/>
            <a:ahLst/>
            <a:cxnLst/>
            <a:rect r="r" b="b" t="t" l="l"/>
            <a:pathLst>
              <a:path h="4963319" w="5811280">
                <a:moveTo>
                  <a:pt x="0" y="0"/>
                </a:moveTo>
                <a:lnTo>
                  <a:pt x="5811280" y="0"/>
                </a:lnTo>
                <a:lnTo>
                  <a:pt x="5811280" y="4963319"/>
                </a:lnTo>
                <a:lnTo>
                  <a:pt x="0" y="4963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30" t="-250" r="-1461" b="-85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805886" y="1041201"/>
            <a:ext cx="8847089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Results and Evaluation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05886" y="2328714"/>
            <a:ext cx="95342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system has been evaluated on a diverse dataset of video recordings from various public spaces.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076605" y="3799434"/>
            <a:ext cx="3563391" cy="492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Accuracy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076605" y="4378524"/>
            <a:ext cx="3887548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Using the YOLOv8 model, the system demonstrated an accuracy of *85-90%* for detecting and counting individuals in video feeds.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79152" y="3799434"/>
            <a:ext cx="4861912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Real-time Performance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9004" y="4378524"/>
            <a:ext cx="4862060" cy="248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system achieved a frame processing rate of around *20-30 frames per second* on a standard GPU, ensuring smooth real-time detection even in dynamic, high-density environments.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076605" y="7386191"/>
            <a:ext cx="4090392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Processing Efficiency:</a:t>
            </a:r>
            <a:r>
              <a:rPr lang="en-US" sz="2750" b="true">
                <a:solidFill>
                  <a:srgbClr val="272525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076604" y="7563991"/>
            <a:ext cx="8992791" cy="1647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4"/>
              </a:lnSpc>
            </a:pPr>
            <a:r>
              <a:rPr lang="en-US" sz="212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just">
              <a:lnSpc>
                <a:spcPts val="3374"/>
              </a:lnSpc>
            </a:pPr>
            <a:r>
              <a:rPr lang="en-US" sz="2124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system successfully processed pre-recorded video feeds without significant delays, showcasing its capability for real-time applications in environments like college food outlets.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preencoded.png"/>
          <p:cNvSpPr/>
          <p:nvPr/>
        </p:nvSpPr>
        <p:spPr>
          <a:xfrm flipH="false" flipV="false" rot="0">
            <a:off x="0" y="0"/>
            <a:ext cx="18288000" cy="3385245"/>
          </a:xfrm>
          <a:custGeom>
            <a:avLst/>
            <a:gdLst/>
            <a:ahLst/>
            <a:cxnLst/>
            <a:rect r="r" b="b" t="t" l="l"/>
            <a:pathLst>
              <a:path h="3385245" w="18288000">
                <a:moveTo>
                  <a:pt x="0" y="0"/>
                </a:moveTo>
                <a:lnTo>
                  <a:pt x="18288000" y="0"/>
                </a:lnTo>
                <a:lnTo>
                  <a:pt x="18288000" y="3385245"/>
                </a:lnTo>
                <a:lnTo>
                  <a:pt x="0" y="3385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" t="0" r="-5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47886" y="4702224"/>
            <a:ext cx="10863651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562" b="true">
                <a:solidFill>
                  <a:srgbClr val="7068F4"/>
                </a:solidFill>
                <a:latin typeface="Arimo Bold"/>
                <a:ea typeface="Arimo Bold"/>
                <a:cs typeface="Arimo Bold"/>
                <a:sym typeface="Arimo Bold"/>
              </a:rPr>
              <a:t>Conclusion and Future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7886" y="5899199"/>
            <a:ext cx="1639222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272525"/>
                </a:solidFill>
                <a:latin typeface="Montserrat"/>
                <a:ea typeface="Montserrat"/>
                <a:cs typeface="Montserrat"/>
                <a:sym typeface="Montserrat"/>
              </a:rPr>
              <a:t>The project demonstrates an effective system for crowd detection and wait-time prediction, using YOLOv8 for live crowd detection. By automating crowd management and wait-time estimation, it offers a valuable tool for busy college food outlets.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7489129"/>
            <a:ext cx="16392228" cy="1370410"/>
            <a:chOff x="0" y="0"/>
            <a:chExt cx="21856303" cy="182721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Integration with other systems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27857"/>
              <a:ext cx="21856303" cy="654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Improving prediction accuracy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331913"/>
              <a:ext cx="21856303" cy="49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20477" indent="-160238" lvl="1">
                <a:lnSpc>
                  <a:spcPts val="3374"/>
                </a:lnSpc>
                <a:buFont typeface="Arial"/>
                <a:buChar char="•"/>
              </a:pPr>
              <a:r>
                <a:rPr lang="en-US" sz="2125">
                  <a:solidFill>
                    <a:srgbClr val="27252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Advanced AI for Behavior Analysis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DAGWa1Z6xJo</dc:identifier>
  <dcterms:modified xsi:type="dcterms:W3CDTF">2011-08-01T06:04:30Z</dcterms:modified>
  <cp:revision>1</cp:revision>
  <dc:title>Crowd-Detection-and-Wait-Time-Prediction (1).pptx</dc:title>
</cp:coreProperties>
</file>